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56" r:id="rId2"/>
    <p:sldId id="282" r:id="rId3"/>
    <p:sldId id="275" r:id="rId4"/>
    <p:sldId id="361" r:id="rId5"/>
    <p:sldId id="276" r:id="rId6"/>
    <p:sldId id="351" r:id="rId7"/>
    <p:sldId id="352" r:id="rId8"/>
    <p:sldId id="353" r:id="rId9"/>
    <p:sldId id="354" r:id="rId10"/>
    <p:sldId id="283" r:id="rId11"/>
    <p:sldId id="355" r:id="rId12"/>
    <p:sldId id="359" r:id="rId13"/>
    <p:sldId id="360" r:id="rId14"/>
    <p:sldId id="362" r:id="rId15"/>
    <p:sldId id="363" r:id="rId16"/>
    <p:sldId id="356" r:id="rId17"/>
    <p:sldId id="290" r:id="rId18"/>
    <p:sldId id="357" r:id="rId19"/>
    <p:sldId id="344" r:id="rId20"/>
    <p:sldId id="364" r:id="rId21"/>
    <p:sldId id="365" r:id="rId22"/>
    <p:sldId id="358" r:id="rId23"/>
    <p:sldId id="345" r:id="rId24"/>
    <p:sldId id="350" r:id="rId25"/>
    <p:sldId id="346" r:id="rId26"/>
    <p:sldId id="348" r:id="rId27"/>
    <p:sldId id="349" r:id="rId28"/>
    <p:sldId id="319" r:id="rId29"/>
  </p:sldIdLst>
  <p:sldSz cx="9144000" cy="5143500" type="screen16x9"/>
  <p:notesSz cx="6888163" cy="100203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60" d="100"/>
          <a:sy n="160" d="100"/>
        </p:scale>
        <p:origin x="1820" y="9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994BD-A053-4732-B1EB-FDEEDD562E06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923BD-6E10-497A-854C-0B9F215ED3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0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23BD-6E10-497A-854C-0B9F215ED329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0420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23BD-6E10-497A-854C-0B9F215ED32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57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923BD-6E10-497A-854C-0B9F215ED329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370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winkliges Dreieck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314451"/>
            <a:ext cx="7772400" cy="137232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>
          <a:xfrm>
            <a:off x="685800" y="2708705"/>
            <a:ext cx="7772400" cy="899778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grpSp>
        <p:nvGrpSpPr>
          <p:cNvPr id="2" name="Gruppieren 1"/>
          <p:cNvGrpSpPr/>
          <p:nvPr/>
        </p:nvGrpSpPr>
        <p:grpSpPr>
          <a:xfrm>
            <a:off x="-3765" y="3714750"/>
            <a:ext cx="9147765" cy="1434066"/>
            <a:chOff x="-3765" y="4832896"/>
            <a:chExt cx="9147765" cy="2032192"/>
          </a:xfrm>
        </p:grpSpPr>
        <p:sp>
          <p:nvSpPr>
            <p:cNvPr id="7" name="Freihand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ihand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ihand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Gerade Verbindu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umsplatzhalt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110997"/>
            <a:ext cx="8229600" cy="3289553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44013" y="205980"/>
            <a:ext cx="1777470" cy="4194571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324600" cy="4194570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794784"/>
            <a:ext cx="7772400" cy="13716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922713" y="2198784"/>
            <a:ext cx="4572000" cy="1091166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Eingekerbter Richtungspfeil 6"/>
          <p:cNvSpPr/>
          <p:nvPr/>
        </p:nvSpPr>
        <p:spPr>
          <a:xfrm>
            <a:off x="3636680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Eingekerbter Richtungspfeil 7"/>
          <p:cNvSpPr/>
          <p:nvPr/>
        </p:nvSpPr>
        <p:spPr>
          <a:xfrm>
            <a:off x="3450264" y="2254104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10997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8229600" cy="85725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4057650"/>
            <a:ext cx="4040188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7" y="4057650"/>
            <a:ext cx="4041775" cy="5715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1083221"/>
            <a:ext cx="4040188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083221"/>
            <a:ext cx="4041775" cy="295632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3657600"/>
            <a:ext cx="7481776" cy="3429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4419600" y="4016327"/>
            <a:ext cx="3974592" cy="6858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914400" y="205740"/>
            <a:ext cx="7479792" cy="3429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727032" y="4805958"/>
            <a:ext cx="1920240" cy="274320"/>
          </a:xfrm>
        </p:spPr>
        <p:txBody>
          <a:bodyPr/>
          <a:lstStyle/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141232" y="4082552"/>
            <a:ext cx="7162800" cy="486174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28600" y="142476"/>
            <a:ext cx="8686800" cy="329184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380073" y="4805958"/>
            <a:ext cx="2350681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3648842"/>
            <a:ext cx="8075432" cy="422004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Freihandform 7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ihandform 8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htwinkliges Dreieck 9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Gerade Verbindung 10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Eingekerbter Richtungspfeil 11"/>
          <p:cNvSpPr/>
          <p:nvPr/>
        </p:nvSpPr>
        <p:spPr>
          <a:xfrm>
            <a:off x="8664112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Eingekerbter Richtungspfeil 12"/>
          <p:cNvSpPr/>
          <p:nvPr/>
        </p:nvSpPr>
        <p:spPr>
          <a:xfrm>
            <a:off x="8477696" y="3741330"/>
            <a:ext cx="182880" cy="1714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>
            <a:spLocks/>
          </p:cNvSpPr>
          <p:nvPr/>
        </p:nvSpPr>
        <p:spPr bwMode="auto">
          <a:xfrm>
            <a:off x="499273" y="4458702"/>
            <a:ext cx="4940624" cy="69080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ihandform 11"/>
          <p:cNvSpPr>
            <a:spLocks/>
          </p:cNvSpPr>
          <p:nvPr/>
        </p:nvSpPr>
        <p:spPr bwMode="auto">
          <a:xfrm>
            <a:off x="485717" y="4454258"/>
            <a:ext cx="3690451" cy="7000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chtwinkliges Dreieck 13"/>
          <p:cNvSpPr>
            <a:spLocks/>
          </p:cNvSpPr>
          <p:nvPr/>
        </p:nvSpPr>
        <p:spPr bwMode="auto">
          <a:xfrm>
            <a:off x="-6042" y="4343440"/>
            <a:ext cx="3402314" cy="810651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Gerade Verbindung 14"/>
          <p:cNvCxnSpPr/>
          <p:nvPr/>
        </p:nvCxnSpPr>
        <p:spPr>
          <a:xfrm>
            <a:off x="-9237" y="4340804"/>
            <a:ext cx="3405509" cy="813287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elplatzhalter 8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platzhalter 29"/>
          <p:cNvSpPr>
            <a:spLocks noGrp="1"/>
          </p:cNvSpPr>
          <p:nvPr>
            <p:ph type="body" idx="1"/>
          </p:nvPr>
        </p:nvSpPr>
        <p:spPr>
          <a:xfrm>
            <a:off x="457200" y="1110997"/>
            <a:ext cx="8229600" cy="33944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>
          <a:xfrm>
            <a:off x="6727032" y="4805958"/>
            <a:ext cx="1920240" cy="27432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3A25844-1C41-4B1F-B1A0-2D46B663EB14}" type="datetimeFigureOut">
              <a:rPr lang="de-DE" smtClean="0"/>
              <a:t>10.12.2023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4380073" y="4805958"/>
            <a:ext cx="2350681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de-DE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4"/>
          </p:nvPr>
        </p:nvSpPr>
        <p:spPr>
          <a:xfrm>
            <a:off x="8647272" y="4805958"/>
            <a:ext cx="365760" cy="273844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3B8A76C-6943-4695-8BF7-E050B9EAD727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9592" y="1851670"/>
            <a:ext cx="7772400" cy="216024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Vorstandsbericht zur Mitgliederversammlung am 11.12.2023</a:t>
            </a:r>
            <a:br>
              <a:rPr lang="de-DE" dirty="0" smtClean="0"/>
            </a:br>
            <a:endParaRPr lang="de-DE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7495"/>
            <a:ext cx="1854004" cy="118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827584" y="4454905"/>
            <a:ext cx="7704856" cy="587549"/>
          </a:xfrm>
          <a:prstGeom prst="rect">
            <a:avLst/>
          </a:prstGeom>
        </p:spPr>
        <p:txBody>
          <a:bodyPr vert="horz" anchor="b">
            <a:normAutofit fontScale="5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de-DE" dirty="0" smtClean="0"/>
              <a:t>Brandenburg an der Havel, Dezember 2023</a:t>
            </a:r>
            <a:br>
              <a:rPr lang="de-DE" dirty="0" smtClean="0"/>
            </a:b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627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2482"/>
            <a:ext cx="9183968" cy="516598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55576" y="4227934"/>
            <a:ext cx="8229600" cy="857250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>
                <a:solidFill>
                  <a:srgbClr val="FFC000"/>
                </a:solidFill>
              </a:rPr>
              <a:t>Salzstelle </a:t>
            </a:r>
            <a:r>
              <a:rPr lang="de-DE" sz="2000" dirty="0" err="1" smtClean="0">
                <a:solidFill>
                  <a:srgbClr val="FFC000"/>
                </a:solidFill>
              </a:rPr>
              <a:t>Netzener</a:t>
            </a:r>
            <a:r>
              <a:rPr lang="de-DE" sz="2000" dirty="0" smtClean="0">
                <a:solidFill>
                  <a:srgbClr val="FFC000"/>
                </a:solidFill>
              </a:rPr>
              <a:t> See, 30.03.2023</a:t>
            </a:r>
            <a:endParaRPr lang="de-DE" sz="2000" dirty="0">
              <a:solidFill>
                <a:srgbClr val="FFC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582129" cy="358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75606"/>
            <a:ext cx="942990" cy="156363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411510"/>
            <a:ext cx="661807" cy="64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5" y="-20538"/>
            <a:ext cx="9180511" cy="516403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940152" y="123478"/>
            <a:ext cx="3096344" cy="857250"/>
          </a:xfrm>
        </p:spPr>
        <p:txBody>
          <a:bodyPr>
            <a:normAutofit fontScale="90000"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Erstes Mal: Eiertrudeln in der NABU-Kiesgrube Göttin am 10.04.2023</a:t>
            </a:r>
            <a:endParaRPr lang="de-DE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70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900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4906888" cy="421555"/>
          </a:xfrm>
        </p:spPr>
        <p:txBody>
          <a:bodyPr>
            <a:normAutofit fontScale="90000"/>
          </a:bodyPr>
          <a:lstStyle/>
          <a:p>
            <a:r>
              <a:rPr lang="de-DE" sz="2000" dirty="0" smtClean="0"/>
              <a:t>NABU-Fahrt nach Tangermünde, 28.04. bis 01.05.2023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1729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8504" cy="5123534"/>
          </a:xfrm>
        </p:spPr>
      </p:pic>
    </p:spTree>
    <p:extLst>
      <p:ext uri="{BB962C8B-B14F-4D97-AF65-F5344CB8AC3E}">
        <p14:creationId xmlns:p14="http://schemas.microsoft.com/office/powerpoint/2010/main" val="16354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329" cy="5143500"/>
          </a:xfrm>
        </p:spPr>
      </p:pic>
      <p:sp>
        <p:nvSpPr>
          <p:cNvPr id="5" name="Textfeld 4"/>
          <p:cNvSpPr txBox="1"/>
          <p:nvPr/>
        </p:nvSpPr>
        <p:spPr>
          <a:xfrm>
            <a:off x="467544" y="422793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Eine Rotbauchunke.</a:t>
            </a:r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7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4"/>
            <a:ext cx="9144000" cy="5144262"/>
          </a:xfrm>
        </p:spPr>
      </p:pic>
    </p:spTree>
    <p:extLst>
      <p:ext uri="{BB962C8B-B14F-4D97-AF65-F5344CB8AC3E}">
        <p14:creationId xmlns:p14="http://schemas.microsoft.com/office/powerpoint/2010/main" val="73409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82546"/>
            <a:ext cx="7008778" cy="5256584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75656" y="4371950"/>
            <a:ext cx="3312368" cy="857250"/>
          </a:xfrm>
        </p:spPr>
        <p:txBody>
          <a:bodyPr>
            <a:normAutofit/>
          </a:bodyPr>
          <a:lstStyle/>
          <a:p>
            <a:r>
              <a:rPr lang="de-DE" sz="2000" dirty="0" smtClean="0">
                <a:solidFill>
                  <a:srgbClr val="FFFF00"/>
                </a:solidFill>
              </a:rPr>
              <a:t>NABU-MV, 13.05.2023</a:t>
            </a:r>
            <a:endParaRPr lang="de-DE" sz="2000" dirty="0">
              <a:solidFill>
                <a:srgbClr val="FFFF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27734"/>
            <a:ext cx="3912435" cy="29343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-117911"/>
            <a:ext cx="3912435" cy="29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6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536" y="4083918"/>
            <a:ext cx="8229600" cy="857250"/>
          </a:xfrm>
        </p:spPr>
        <p:txBody>
          <a:bodyPr/>
          <a:lstStyle/>
          <a:p>
            <a:r>
              <a:rPr lang="de-DE" dirty="0" smtClean="0">
                <a:solidFill>
                  <a:schemeClr val="bg1">
                    <a:lumMod val="85000"/>
                  </a:schemeClr>
                </a:solidFill>
              </a:rPr>
              <a:t>01-2020</a:t>
            </a:r>
            <a:endParaRPr lang="de-DE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0" name="Textfeld 9"/>
          <p:cNvSpPr txBox="1"/>
          <p:nvPr/>
        </p:nvSpPr>
        <p:spPr>
          <a:xfrm>
            <a:off x="107504" y="401191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Orchideenwiese </a:t>
            </a:r>
            <a:r>
              <a:rPr lang="de-DE" dirty="0" err="1" smtClean="0"/>
              <a:t>Gollwitz</a:t>
            </a:r>
            <a:r>
              <a:rPr lang="de-DE" dirty="0" smtClean="0"/>
              <a:t> am 20.05.2023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16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7" y="-164554"/>
            <a:ext cx="9180512" cy="6120342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99" t="40600" r="44935" b="49600"/>
          <a:stretch/>
        </p:blipFill>
        <p:spPr>
          <a:xfrm>
            <a:off x="2483768" y="4335945"/>
            <a:ext cx="1008112" cy="50405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 err="1" smtClean="0"/>
              <a:t>Ziegenmelkerexkursion</a:t>
            </a:r>
            <a:r>
              <a:rPr lang="de-DE" sz="2000" dirty="0" smtClean="0"/>
              <a:t>, 26.05.2023</a:t>
            </a:r>
            <a:endParaRPr lang="de-DE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27900"/>
            <a:ext cx="1368152" cy="91210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18364" r="15410" b="39037"/>
          <a:stretch/>
        </p:blipFill>
        <p:spPr>
          <a:xfrm>
            <a:off x="3893502" y="3327832"/>
            <a:ext cx="2736304" cy="151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4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8568952" cy="4820407"/>
          </a:xfrm>
        </p:spPr>
      </p:pic>
    </p:spTree>
    <p:extLst>
      <p:ext uri="{BB962C8B-B14F-4D97-AF65-F5344CB8AC3E}">
        <p14:creationId xmlns:p14="http://schemas.microsoft.com/office/powerpoint/2010/main" val="288566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07504" y="915566"/>
            <a:ext cx="8424936" cy="4155926"/>
          </a:xfrm>
        </p:spPr>
        <p:txBody>
          <a:bodyPr>
            <a:noAutofit/>
          </a:bodyPr>
          <a:lstStyle/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- Neujahrswanderung mit der AG Natur und Heimat 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	  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 smtClean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- Exkursion zur Elbe bei Tangermünde       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	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  	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- </a:t>
            </a:r>
            <a:r>
              <a:rPr lang="de-DE" altLang="de-DE" sz="1600" b="1" dirty="0" err="1" smtClean="0">
                <a:solidFill>
                  <a:srgbClr val="002060"/>
                </a:solidFill>
                <a:latin typeface="Arial" pitchFamily="34" charset="0"/>
              </a:rPr>
              <a:t>Nisthilfenprojekt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für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Trauerseeschwalben 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		 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>
              <a:solidFill>
                <a:srgbClr val="002060"/>
              </a:solidFill>
              <a:latin typeface="Arial Black" pitchFamily="34" charset="0"/>
              <a:sym typeface="Wingdings 2" pitchFamily="18" charset="2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- Einsatz der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Fledermaushorchboxen 	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  	  	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- „Brandenburg summt“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Bieneninitiative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			  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-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Bienenprojekt 100x 10 m² Wildblumenwiesen 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		  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-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NABU-Naturschutzstation (Müllentsorgung, Strengturm, Schutzhütte)  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-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NABU-Camp und NABU-Stände	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		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- </a:t>
            </a: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Veranstaltungen der FG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Entomologie 	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 </a:t>
            </a:r>
            <a:r>
              <a:rPr lang="de-DE" altLang="de-DE" sz="1600" b="1" dirty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	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- Exkursionen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(wie Havelniederung bei </a:t>
            </a:r>
            <a:r>
              <a:rPr lang="de-DE" altLang="de-DE" sz="1600" b="1" dirty="0" err="1" smtClean="0">
                <a:solidFill>
                  <a:srgbClr val="002060"/>
                </a:solidFill>
                <a:latin typeface="Arial" pitchFamily="34" charset="0"/>
              </a:rPr>
              <a:t>Weseram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, </a:t>
            </a:r>
            <a:r>
              <a:rPr lang="de-DE" altLang="de-DE" sz="1600" b="1" dirty="0" err="1" smtClean="0">
                <a:solidFill>
                  <a:srgbClr val="002060"/>
                </a:solidFill>
                <a:latin typeface="Arial" pitchFamily="34" charset="0"/>
              </a:rPr>
              <a:t>Wusterau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)	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 smtClean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- Arbeitseinsätze (Kopfweidenschnitt, Wiesenpflege) 		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  <a:endParaRPr lang="de-DE" altLang="de-DE" sz="1600" b="1" dirty="0" smtClean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- Zusammenarbeit mit NSZ </a:t>
            </a:r>
            <a:r>
              <a:rPr lang="de-DE" altLang="de-DE" sz="1600" b="1" dirty="0" err="1" smtClean="0">
                <a:solidFill>
                  <a:srgbClr val="002060"/>
                </a:solidFill>
                <a:latin typeface="Arial" pitchFamily="34" charset="0"/>
              </a:rPr>
              <a:t>Krugpark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 und Naturschutz Brandenburg e.V. 	</a:t>
            </a:r>
            <a:r>
              <a:rPr lang="de-DE" altLang="de-DE" sz="1600" b="1" dirty="0" smtClean="0">
                <a:solidFill>
                  <a:srgbClr val="002060"/>
                </a:solidFill>
                <a:latin typeface="Arial Black" pitchFamily="34" charset="0"/>
                <a:sym typeface="Wingdings 2" pitchFamily="18" charset="2"/>
              </a:rPr>
              <a:t></a:t>
            </a: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                                           Abgesagt wurde leider die FFH-Wanderung mit der </a:t>
            </a: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                                                                                            Oberförsterei </a:t>
            </a:r>
            <a:r>
              <a:rPr lang="de-DE" altLang="de-DE" sz="1600" b="1" dirty="0" err="1" smtClean="0">
                <a:solidFill>
                  <a:srgbClr val="002060"/>
                </a:solidFill>
                <a:latin typeface="Arial" pitchFamily="34" charset="0"/>
              </a:rPr>
              <a:t>Lehnin</a:t>
            </a: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.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  <a:p>
            <a:pPr indent="-324000">
              <a:lnSpc>
                <a:spcPct val="120000"/>
              </a:lnSpc>
              <a:spcBef>
                <a:spcPct val="0"/>
              </a:spcBef>
              <a:buNone/>
            </a:pPr>
            <a:r>
              <a:rPr lang="de-DE" altLang="de-DE" sz="1600" b="1" dirty="0" smtClean="0">
                <a:solidFill>
                  <a:srgbClr val="002060"/>
                </a:solidFill>
                <a:latin typeface="Arial" pitchFamily="34" charset="0"/>
              </a:rPr>
              <a:t>                                          </a:t>
            </a:r>
            <a:endParaRPr lang="de-DE" altLang="de-DE" sz="16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9" name="Titel 2"/>
          <p:cNvSpPr>
            <a:spLocks noGrp="1"/>
          </p:cNvSpPr>
          <p:nvPr>
            <p:ph type="title"/>
          </p:nvPr>
        </p:nvSpPr>
        <p:spPr>
          <a:xfrm>
            <a:off x="467544" y="267494"/>
            <a:ext cx="8435280" cy="857250"/>
          </a:xfrm>
        </p:spPr>
        <p:txBody>
          <a:bodyPr>
            <a:noAutofit/>
          </a:bodyPr>
          <a:lstStyle/>
          <a:p>
            <a:r>
              <a:rPr lang="de-DE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Überblick: Was wir 2023 durchführten</a:t>
            </a:r>
            <a:endParaRPr lang="de-DE" sz="3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5383" cy="5164038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592" y="0"/>
            <a:ext cx="3650778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1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1"/>
            <a:ext cx="9180512" cy="61203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-2100" r="5460" b="2100"/>
          <a:stretch/>
        </p:blipFill>
        <p:spPr>
          <a:xfrm>
            <a:off x="4355976" y="1779662"/>
            <a:ext cx="4286266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de-DE" dirty="0" smtClean="0"/>
          </a:p>
        </p:txBody>
      </p:sp>
      <p:pic>
        <p:nvPicPr>
          <p:cNvPr id="205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514" y="-380578"/>
            <a:ext cx="4629240" cy="3471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654" y="-822661"/>
            <a:ext cx="4680346" cy="35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6032"/>
            <a:ext cx="4550569" cy="341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69" y="2543175"/>
            <a:ext cx="4629943" cy="34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160" y="323913"/>
            <a:ext cx="1803964" cy="25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Fachgruppe Entomologie, Klaus Liebenow</a:t>
            </a:r>
          </a:p>
          <a:p>
            <a:r>
              <a:rPr lang="de-DE" dirty="0" smtClean="0"/>
              <a:t>Arbeit im NSZ Krugpark, Andrea</a:t>
            </a:r>
          </a:p>
          <a:p>
            <a:r>
              <a:rPr lang="de-DE" dirty="0" smtClean="0"/>
              <a:t>Naturschutzstation, Rietzer See, Gertfred</a:t>
            </a:r>
          </a:p>
          <a:p>
            <a:r>
              <a:rPr lang="de-DE" dirty="0" smtClean="0"/>
              <a:t>Trixi zu Fledermäusen</a:t>
            </a:r>
          </a:p>
          <a:p>
            <a:r>
              <a:rPr lang="de-DE" dirty="0" err="1" smtClean="0"/>
              <a:t>Wini</a:t>
            </a:r>
            <a:r>
              <a:rPr lang="de-DE" dirty="0" smtClean="0"/>
              <a:t> zu Brandenburg summt</a:t>
            </a:r>
          </a:p>
          <a:p>
            <a:r>
              <a:rPr lang="de-DE" dirty="0" smtClean="0"/>
              <a:t>Naturschutz Brandenburg</a:t>
            </a:r>
          </a:p>
          <a:p>
            <a:r>
              <a:rPr lang="de-DE" dirty="0" smtClean="0"/>
              <a:t>….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Berichte unserer Mitglieder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999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67544" y="185167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/>
              <a:t>Ende des Berichtsteils.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Es folgt der Kassenbericht.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608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Kassenbericht 2022</a:t>
            </a:r>
            <a:endParaRPr lang="de-DE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Inhaltsplatzhalt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331690"/>
              </p:ext>
            </p:extLst>
          </p:nvPr>
        </p:nvGraphicFramePr>
        <p:xfrm>
          <a:off x="323528" y="1059582"/>
          <a:ext cx="8498334" cy="3099864"/>
        </p:xfrm>
        <a:graphic>
          <a:graphicData uri="http://schemas.openxmlformats.org/drawingml/2006/table">
            <a:tbl>
              <a:tblPr/>
              <a:tblGrid>
                <a:gridCol w="2664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28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55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932">
                <a:tc>
                  <a:txBody>
                    <a:bodyPr/>
                    <a:lstStyle/>
                    <a:p>
                      <a:pPr algn="l" fontAlgn="b"/>
                      <a:r>
                        <a:rPr lang="de-DE" sz="2400" b="1" i="0" u="none" strike="noStrike" dirty="0" smtClean="0">
                          <a:effectLst/>
                          <a:latin typeface="Arial"/>
                        </a:rPr>
                        <a:t>Vereinsführung</a:t>
                      </a:r>
                      <a:endParaRPr lang="de-DE" sz="2400" b="1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56"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1" i="0" u="none" strike="noStrike" dirty="0" smtClean="0">
                          <a:effectLst/>
                          <a:latin typeface="Arial"/>
                        </a:rPr>
                        <a:t>Einnahmen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0" u="none" strike="noStrike" dirty="0" smtClean="0">
                          <a:effectLst/>
                          <a:latin typeface="Arial"/>
                        </a:rPr>
                        <a:t>Ausgaben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656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Projekte (NABU-Camp)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420,00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Büromaterial, Reparaturen                            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308,05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656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Mitgliedsbeiträge 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3.960,41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Reisekosten +</a:t>
                      </a:r>
                      <a:r>
                        <a:rPr lang="de-DE" sz="1600" b="0" i="0" u="none" strike="noStrike" baseline="0" dirty="0" smtClean="0">
                          <a:effectLst/>
                          <a:latin typeface="Arial"/>
                        </a:rPr>
                        <a:t> Weiteres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343,13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656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Zuwendungen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 3.124,56 €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Kontoführung  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39,30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444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Spenden 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962,17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Öffentlichkeitsarbeit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1.458,89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16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Pacht+ Gutschrift Strom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284,20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Arbeitseinsätze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141,34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265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Mitgliederversammlung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280,61 </a:t>
                      </a:r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656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NABU-Station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1.860,82 €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932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600" b="0" i="0" u="none" strike="noStrike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unsere</a:t>
                      </a:r>
                      <a:r>
                        <a:rPr lang="de-DE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Projekte (nächste</a:t>
                      </a:r>
                      <a:r>
                        <a:rPr lang="de-DE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Folie)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7.031,32 €</a:t>
                      </a:r>
                      <a:endParaRPr lang="de-D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656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Summe                          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i="0" u="none" strike="noStrike" dirty="0" smtClean="0">
                          <a:effectLst/>
                          <a:latin typeface="Arial"/>
                        </a:rPr>
                        <a:t>8.751,34 </a:t>
                      </a:r>
                      <a:r>
                        <a:rPr lang="de-DE" sz="1600" b="1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 dirty="0" smtClean="0">
                          <a:effectLst/>
                          <a:latin typeface="Arial"/>
                        </a:rPr>
                        <a:t>Summe                          </a:t>
                      </a:r>
                      <a:endParaRPr lang="de-DE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i="0" u="none" strike="noStrike" dirty="0" smtClean="0">
                          <a:effectLst/>
                          <a:latin typeface="Arial"/>
                        </a:rPr>
                        <a:t>11.463,46 </a:t>
                      </a:r>
                      <a:r>
                        <a:rPr lang="de-DE" sz="1600" b="1" i="0" u="none" strike="noStrike" dirty="0">
                          <a:effectLst/>
                          <a:latin typeface="Arial"/>
                        </a:rPr>
                        <a:t>€</a:t>
                      </a:r>
                    </a:p>
                  </a:txBody>
                  <a:tcPr marL="9527" marR="9527" marT="9524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7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685116"/>
              </p:ext>
            </p:extLst>
          </p:nvPr>
        </p:nvGraphicFramePr>
        <p:xfrm>
          <a:off x="2915816" y="3579862"/>
          <a:ext cx="5688632" cy="1112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Kontostand am 01.01.2022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12.629,92 €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Kontostand am 30.12.2022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9.917,80 €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Kontoveränderung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-</a:t>
                      </a:r>
                      <a:r>
                        <a:rPr lang="de-DE" sz="1800" b="1" baseline="0" dirty="0" smtClean="0"/>
                        <a:t> 2.712,12</a:t>
                      </a:r>
                      <a:r>
                        <a:rPr lang="de-DE" sz="1800" b="1" dirty="0" smtClean="0"/>
                        <a:t>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360987"/>
              </p:ext>
            </p:extLst>
          </p:nvPr>
        </p:nvGraphicFramePr>
        <p:xfrm>
          <a:off x="395536" y="411510"/>
          <a:ext cx="8208912" cy="2965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unsere Projekte 2022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NABU-Camp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438,20 €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Seeschwalbennisthilfen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396,49 €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Kontrollfahrten</a:t>
                      </a:r>
                      <a:r>
                        <a:rPr lang="de-DE" sz="1800" b="1" baseline="0" dirty="0" smtClean="0"/>
                        <a:t> FFH-Gebiet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158,00 €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Fledermäuse/Waldkauznistkasten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286,19 €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Brandenburg summt 100 x 10 m²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577,90 €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24551698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Reparaturen Vogelbeobachtungsturm</a:t>
                      </a:r>
                      <a:r>
                        <a:rPr lang="de-DE" sz="1800" b="1" baseline="0" dirty="0" smtClean="0"/>
                        <a:t> am Strengsee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5.174,54 €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278371578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Summe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7.031,32 € 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5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 txBox="1">
            <a:spLocks/>
          </p:cNvSpPr>
          <p:nvPr/>
        </p:nvSpPr>
        <p:spPr>
          <a:xfrm>
            <a:off x="467544" y="267494"/>
            <a:ext cx="8229600" cy="85725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de-DE" dirty="0" smtClean="0">
                <a:solidFill>
                  <a:schemeClr val="bg2">
                    <a:lumMod val="75000"/>
                  </a:schemeClr>
                </a:solidFill>
              </a:rPr>
              <a:t>Kassenentwicklung 2023</a:t>
            </a:r>
            <a:endParaRPr lang="de-DE" dirty="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5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2377447"/>
              </p:ext>
            </p:extLst>
          </p:nvPr>
        </p:nvGraphicFramePr>
        <p:xfrm>
          <a:off x="472128" y="1034366"/>
          <a:ext cx="8352928" cy="2594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7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Ausgewählte Einnahmen=E und Ausgaben=A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A:</a:t>
                      </a:r>
                      <a:r>
                        <a:rPr lang="de-DE" sz="1800" b="1" baseline="0" dirty="0" smtClean="0"/>
                        <a:t> Spende an Stadt </a:t>
                      </a:r>
                      <a:r>
                        <a:rPr lang="de-DE" sz="1800" b="1" baseline="0" dirty="0" err="1" smtClean="0"/>
                        <a:t>Brdbg</a:t>
                      </a:r>
                      <a:r>
                        <a:rPr lang="de-DE" sz="1800" b="1" baseline="0" dirty="0" smtClean="0"/>
                        <a:t>. für Sumpfzypressen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200,00 € 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A: Projekt 100</a:t>
                      </a:r>
                      <a:r>
                        <a:rPr lang="de-DE" sz="1800" b="1" baseline="0" dirty="0" smtClean="0"/>
                        <a:t> x 10m² Wildblumensamen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599,00 €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81">
                <a:tc gridSpan="2">
                  <a:txBody>
                    <a:bodyPr/>
                    <a:lstStyle/>
                    <a:p>
                      <a:r>
                        <a:rPr lang="de-DE" sz="1800" b="1" dirty="0" smtClean="0"/>
                        <a:t>    NABU-Camp                                    E: 665,00 €                 A: 680,00 €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 hMerge="1">
                  <a:txBody>
                    <a:bodyPr/>
                    <a:lstStyle/>
                    <a:p>
                      <a:pPr algn="r"/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E: Spenden nur für Strengturm</a:t>
                      </a:r>
                      <a:endParaRPr lang="de-DE" sz="14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9.750,55 €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E:</a:t>
                      </a:r>
                      <a:r>
                        <a:rPr lang="de-DE" sz="1800" b="1" baseline="0" dirty="0" smtClean="0"/>
                        <a:t> </a:t>
                      </a:r>
                      <a:r>
                        <a:rPr lang="de-DE" sz="1800" b="1" dirty="0" smtClean="0"/>
                        <a:t>sonstige Spenden</a:t>
                      </a:r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345,00 €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2217215897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E: Aufwandsentschädigung Projektarbeit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1.126,00 €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312782"/>
              </p:ext>
            </p:extLst>
          </p:nvPr>
        </p:nvGraphicFramePr>
        <p:xfrm>
          <a:off x="3131840" y="3723878"/>
          <a:ext cx="5688632" cy="1112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Kontostand am 30.12.2022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9.917,80 €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Kontostand am 10.12.2023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19.028,45 €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de-DE" sz="1800" b="1" dirty="0" smtClean="0"/>
                        <a:t>Kontoveränderung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 smtClean="0"/>
                        <a:t>+</a:t>
                      </a:r>
                      <a:r>
                        <a:rPr lang="de-DE" sz="1800" b="1" baseline="0" dirty="0" smtClean="0"/>
                        <a:t> 9.110.65</a:t>
                      </a:r>
                      <a:r>
                        <a:rPr lang="de-DE" sz="1800" b="1" dirty="0" smtClean="0"/>
                        <a:t> €</a:t>
                      </a:r>
                      <a:endParaRPr lang="de-DE" sz="1800" b="1" dirty="0"/>
                    </a:p>
                  </a:txBody>
                  <a:tcPr marL="91455" marR="91455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755576" y="3795886"/>
            <a:ext cx="2160240" cy="646331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Wir haben aktuell 520 Mitglieder.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04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3" cy="5143502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4083918"/>
            <a:ext cx="9144000" cy="720080"/>
          </a:xfrm>
          <a:solidFill>
            <a:srgbClr val="92D050">
              <a:alpha val="54118"/>
            </a:srgbClr>
          </a:solidFill>
        </p:spPr>
        <p:txBody>
          <a:bodyPr>
            <a:noAutofit/>
          </a:bodyPr>
          <a:lstStyle/>
          <a:p>
            <a:pPr algn="ctr"/>
            <a:r>
              <a:rPr lang="de-DE" sz="3300" dirty="0" smtClean="0">
                <a:solidFill>
                  <a:schemeClr val="accent3">
                    <a:lumMod val="75000"/>
                  </a:schemeClr>
                </a:solidFill>
              </a:rPr>
              <a:t>Herzlichen Dank für Eure Aufmerksamkeit</a:t>
            </a:r>
            <a:endParaRPr lang="de-DE" sz="33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323528" y="205978"/>
            <a:ext cx="8363272" cy="1285651"/>
          </a:xfrm>
        </p:spPr>
        <p:txBody>
          <a:bodyPr>
            <a:noAutofit/>
          </a:bodyPr>
          <a:lstStyle/>
          <a:p>
            <a:r>
              <a:rPr lang="de-DE" altLang="de-DE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Amphibienzaun zwischen Netzen und Lehnin an einer Tongrube (2018 &gt;&gt; </a:t>
            </a:r>
            <a:r>
              <a:rPr lang="de-DE" altLang="de-DE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2023):    </a:t>
            </a:r>
            <a:endParaRPr lang="de-DE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869316"/>
              </p:ext>
            </p:extLst>
          </p:nvPr>
        </p:nvGraphicFramePr>
        <p:xfrm>
          <a:off x="292697" y="1419622"/>
          <a:ext cx="8424933" cy="35501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2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2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2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821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82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8216">
                  <a:extLst>
                    <a:ext uri="{9D8B030D-6E8A-4147-A177-3AD203B41FA5}">
                      <a16:colId xmlns:a16="http://schemas.microsoft.com/office/drawing/2014/main" val="2357401868"/>
                    </a:ext>
                  </a:extLst>
                </a:gridCol>
              </a:tblGrid>
              <a:tr h="8216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2014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2019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2022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2023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Erdkröte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2221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2373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2197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2870</a:t>
                      </a: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1485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570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646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285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361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157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4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Moor-frosch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de-DE" sz="2000" b="1" baseline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</a:t>
                      </a: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13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Knoblauch-kröte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de-DE" sz="2000" b="1" baseline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DE" sz="2000" b="1" baseline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2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Teichmolch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e-DE" sz="2000" b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1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baseline="0" dirty="0" smtClean="0">
                          <a:effectLst/>
                          <a:latin typeface="Calibri" panose="020F0502020204030204" pitchFamily="34" charset="0"/>
                          <a:ea typeface="Calibri"/>
                          <a:cs typeface="Calibri" panose="020F0502020204030204" pitchFamily="34" charset="0"/>
                        </a:rPr>
                        <a:t>0</a:t>
                      </a:r>
                      <a:endParaRPr lang="de-DE" sz="2000" b="1" baseline="0" dirty="0">
                        <a:effectLst/>
                        <a:latin typeface="Calibri" panose="020F0502020204030204" pitchFamily="34" charset="0"/>
                        <a:ea typeface="Calibri"/>
                        <a:cs typeface="Calibri" panose="020F0502020204030204" pitchFamily="34" charset="0"/>
                      </a:endParaRPr>
                    </a:p>
                  </a:txBody>
                  <a:tcPr marL="68572" marR="6857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3" r="27735"/>
          <a:stretch/>
        </p:blipFill>
        <p:spPr>
          <a:xfrm>
            <a:off x="5940152" y="-18938"/>
            <a:ext cx="3616349" cy="5254983"/>
          </a:xfrm>
          <a:prstGeom prst="rect">
            <a:avLst/>
          </a:prstGeom>
        </p:spPr>
      </p:pic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59"/>
          <a:stretch/>
        </p:blipFill>
        <p:spPr>
          <a:xfrm>
            <a:off x="-756592" y="-18938"/>
            <a:ext cx="7006643" cy="525498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23528" y="195486"/>
            <a:ext cx="2602632" cy="85725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25.02.2023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502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smtClean="0"/>
              <a:t>12-2022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" y="-1"/>
            <a:ext cx="9149426" cy="5148057"/>
          </a:xfrm>
        </p:spPr>
      </p:pic>
      <p:sp>
        <p:nvSpPr>
          <p:cNvPr id="8" name="Textfeld 7"/>
          <p:cNvSpPr txBox="1"/>
          <p:nvPr/>
        </p:nvSpPr>
        <p:spPr>
          <a:xfrm>
            <a:off x="251520" y="416898"/>
            <a:ext cx="849694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Gleiche Frage wie 2022: Wie geht es eigentlich unseren Naturdenkmalen?</a:t>
            </a:r>
          </a:p>
          <a:p>
            <a:r>
              <a:rPr lang="de-DE" b="1" dirty="0" smtClean="0">
                <a:solidFill>
                  <a:schemeClr val="bg1"/>
                </a:solidFill>
              </a:rPr>
              <a:t>Hier die dicke Kiefer am </a:t>
            </a:r>
            <a:r>
              <a:rPr lang="de-DE" b="1" dirty="0" err="1" smtClean="0">
                <a:solidFill>
                  <a:schemeClr val="bg1"/>
                </a:solidFill>
              </a:rPr>
              <a:t>Kolpinsee</a:t>
            </a:r>
            <a:r>
              <a:rPr lang="de-DE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019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369" cy="51435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583" y="0"/>
            <a:ext cx="3857417" cy="51435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00969" y="4083918"/>
            <a:ext cx="4114800" cy="8572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de-DE" sz="2400" dirty="0" smtClean="0"/>
              <a:t>Dieser wunderbare riesige Baum ist abgestorben.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6569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44000" cy="5940408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508104" y="4443958"/>
            <a:ext cx="3635896" cy="857250"/>
          </a:xfrm>
        </p:spPr>
        <p:txBody>
          <a:bodyPr>
            <a:normAutofit/>
          </a:bodyPr>
          <a:lstStyle/>
          <a:p>
            <a:r>
              <a:rPr lang="de-DE" sz="1600" dirty="0" smtClean="0">
                <a:solidFill>
                  <a:schemeClr val="bg1">
                    <a:lumMod val="75000"/>
                  </a:schemeClr>
                </a:solidFill>
              </a:rPr>
              <a:t>Zu Besuch bei Hubert, 11.03.2023</a:t>
            </a:r>
            <a:endParaRPr lang="de-DE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38"/>
            <a:ext cx="9178519" cy="5164038"/>
          </a:xfrm>
        </p:spPr>
      </p:pic>
    </p:spTree>
    <p:extLst>
      <p:ext uri="{BB962C8B-B14F-4D97-AF65-F5344CB8AC3E}">
        <p14:creationId xmlns:p14="http://schemas.microsoft.com/office/powerpoint/2010/main" val="40104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2" y="0"/>
            <a:ext cx="9181292" cy="5164038"/>
          </a:xfrm>
        </p:spPr>
      </p:pic>
    </p:spTree>
    <p:extLst>
      <p:ext uri="{BB962C8B-B14F-4D97-AF65-F5344CB8AC3E}">
        <p14:creationId xmlns:p14="http://schemas.microsoft.com/office/powerpoint/2010/main" val="7059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imos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Deimos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Deimo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396</Words>
  <Application>Microsoft Office PowerPoint</Application>
  <PresentationFormat>Bildschirmpräsentation (16:9)</PresentationFormat>
  <Paragraphs>178</Paragraphs>
  <Slides>28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6" baseType="lpstr">
      <vt:lpstr>Arial</vt:lpstr>
      <vt:lpstr>Arial Black</vt:lpstr>
      <vt:lpstr>Calibri</vt:lpstr>
      <vt:lpstr>Lucida Sans Unicode</vt:lpstr>
      <vt:lpstr>Verdana</vt:lpstr>
      <vt:lpstr>Wingdings 2</vt:lpstr>
      <vt:lpstr>Wingdings 3</vt:lpstr>
      <vt:lpstr>Deimos</vt:lpstr>
      <vt:lpstr>Vorstandsbericht zur Mitgliederversammlung am 11.12.2023 </vt:lpstr>
      <vt:lpstr>Überblick: Was wir 2023 durchführten</vt:lpstr>
      <vt:lpstr>Amphibienzaun zwischen Netzen und Lehnin an einer Tongrube (2018 &gt;&gt; 2023):    </vt:lpstr>
      <vt:lpstr>25.02.2023</vt:lpstr>
      <vt:lpstr>12-2022</vt:lpstr>
      <vt:lpstr>Dieser wunderbare riesige Baum ist abgestorben.</vt:lpstr>
      <vt:lpstr>Zu Besuch bei Hubert, 11.03.2023</vt:lpstr>
      <vt:lpstr>PowerPoint-Präsentation</vt:lpstr>
      <vt:lpstr>PowerPoint-Präsentation</vt:lpstr>
      <vt:lpstr>Salzstelle Netzener See, 30.03.2023</vt:lpstr>
      <vt:lpstr>Erstes Mal: Eiertrudeln in der NABU-Kiesgrube Göttin am 10.04.2023</vt:lpstr>
      <vt:lpstr>NABU-Fahrt nach Tangermünde, 28.04. bis 01.05.2023</vt:lpstr>
      <vt:lpstr>PowerPoint-Präsentation</vt:lpstr>
      <vt:lpstr>PowerPoint-Präsentation</vt:lpstr>
      <vt:lpstr>PowerPoint-Präsentation</vt:lpstr>
      <vt:lpstr>NABU-MV, 13.05.2023</vt:lpstr>
      <vt:lpstr>01-2020</vt:lpstr>
      <vt:lpstr>Ziegenmelkerexkursion, 26.05.2023</vt:lpstr>
      <vt:lpstr>PowerPoint-Präsentation</vt:lpstr>
      <vt:lpstr>PowerPoint-Präsentation</vt:lpstr>
      <vt:lpstr>PowerPoint-Präsentation</vt:lpstr>
      <vt:lpstr>PowerPoint-Präsentation</vt:lpstr>
      <vt:lpstr>Berichte unserer Mitglieder</vt:lpstr>
      <vt:lpstr>Ende des Berichtsteils.  Es folgt der Kassenbericht.</vt:lpstr>
      <vt:lpstr>Kassenbericht 2022</vt:lpstr>
      <vt:lpstr>PowerPoint-Präsentation</vt:lpstr>
      <vt:lpstr>PowerPoint-Präsentation</vt:lpstr>
      <vt:lpstr>Herzlichen Dank für Eure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Naturerleben 2022</dc:title>
  <dc:creator>Bodo Rudolph</dc:creator>
  <cp:lastModifiedBy>Bodo Rudolph</cp:lastModifiedBy>
  <cp:revision>74</cp:revision>
  <dcterms:created xsi:type="dcterms:W3CDTF">2022-10-21T16:55:27Z</dcterms:created>
  <dcterms:modified xsi:type="dcterms:W3CDTF">2023-12-10T11:21:23Z</dcterms:modified>
</cp:coreProperties>
</file>